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2" r:id="rId3"/>
    <p:sldId id="260" r:id="rId4"/>
    <p:sldId id="263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0A605-8304-4BCD-A47B-DC8AC60540D3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0AB2AE-FCFF-4F71-837A-968810704948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Сведения о расходах поступили </a:t>
          </a:r>
          <a:r>
            <a:rPr lang="ru-RU" sz="1200" b="1" dirty="0" smtClean="0">
              <a:solidFill>
                <a:schemeClr val="tx1"/>
              </a:solidFill>
            </a:rPr>
            <a:t>до 25 февраля</a:t>
          </a:r>
          <a:r>
            <a:rPr lang="ru-RU" sz="1200" dirty="0" smtClean="0">
              <a:solidFill>
                <a:schemeClr val="tx1"/>
              </a:solidFill>
            </a:rPr>
            <a:t>, года следующего за годом, в котором оплачены услуги </a:t>
          </a:r>
          <a:endParaRPr lang="ru-RU" sz="1200" dirty="0">
            <a:solidFill>
              <a:schemeClr val="tx1"/>
            </a:solidFill>
          </a:endParaRPr>
        </a:p>
      </dgm:t>
    </dgm:pt>
    <dgm:pt modelId="{7AC9351E-3F21-46B4-ABA1-0270744219E9}" type="parTrans" cxnId="{948CEB98-E486-4015-BA4C-3EA8DEC2D379}">
      <dgm:prSet/>
      <dgm:spPr/>
      <dgm:t>
        <a:bodyPr/>
        <a:lstStyle/>
        <a:p>
          <a:endParaRPr lang="ru-RU"/>
        </a:p>
      </dgm:t>
    </dgm:pt>
    <dgm:pt modelId="{141749F8-6989-4798-9485-D7573E79C960}" type="sibTrans" cxnId="{948CEB98-E486-4015-BA4C-3EA8DEC2D379}">
      <dgm:prSet/>
      <dgm:spPr/>
      <dgm:t>
        <a:bodyPr/>
        <a:lstStyle/>
        <a:p>
          <a:endParaRPr lang="ru-RU"/>
        </a:p>
      </dgm:t>
    </dgm:pt>
    <dgm:pt modelId="{4722FB41-65BB-444F-B5AE-CF71E93B34B2}">
      <dgm:prSet phldrT="[Текст]"/>
      <dgm:spPr/>
      <dgm:t>
        <a:bodyPr/>
        <a:lstStyle/>
        <a:p>
          <a:r>
            <a:rPr lang="ru-RU" dirty="0" smtClean="0"/>
            <a:t>заявление выгрузится в ЛК ФЛ не позднее 20 марта года, за истекшим налоговым периодом</a:t>
          </a:r>
          <a:endParaRPr lang="ru-RU" dirty="0"/>
        </a:p>
      </dgm:t>
    </dgm:pt>
    <dgm:pt modelId="{9BC61528-29E5-4307-8558-9CB19C807E5F}" type="sibTrans" cxnId="{5615CA22-A1D4-49AA-9F54-35E48B0E78CB}">
      <dgm:prSet/>
      <dgm:spPr/>
      <dgm:t>
        <a:bodyPr/>
        <a:lstStyle/>
        <a:p>
          <a:endParaRPr lang="ru-RU"/>
        </a:p>
      </dgm:t>
    </dgm:pt>
    <dgm:pt modelId="{1E644680-CB23-4BC1-9343-2D0EE9D4DB31}" type="parTrans" cxnId="{5615CA22-A1D4-49AA-9F54-35E48B0E78CB}">
      <dgm:prSet/>
      <dgm:spPr/>
      <dgm:t>
        <a:bodyPr/>
        <a:lstStyle/>
        <a:p>
          <a:endParaRPr lang="ru-RU"/>
        </a:p>
      </dgm:t>
    </dgm:pt>
    <dgm:pt modelId="{1DD7A468-ED65-490B-BBDF-DD439BD910F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</a:rPr>
            <a:t>Сведения о расходах поступили </a:t>
          </a:r>
          <a:r>
            <a:rPr lang="ru-RU" sz="1200" b="1" dirty="0" smtClean="0">
              <a:solidFill>
                <a:schemeClr val="tx1"/>
              </a:solidFill>
            </a:rPr>
            <a:t>после 25 февраля </a:t>
          </a:r>
          <a:r>
            <a:rPr lang="ru-RU" sz="1200" dirty="0" smtClean="0">
              <a:solidFill>
                <a:schemeClr val="tx1"/>
              </a:solidFill>
            </a:rPr>
            <a:t>года, следующего за годом,</a:t>
          </a:r>
          <a:endParaRPr lang="en-U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</a:rPr>
            <a:t> в котором оплачены услуги</a:t>
          </a:r>
          <a:endParaRPr lang="ru-RU" sz="1200" dirty="0">
            <a:solidFill>
              <a:schemeClr val="tx1"/>
            </a:solidFill>
          </a:endParaRPr>
        </a:p>
      </dgm:t>
    </dgm:pt>
    <dgm:pt modelId="{4E1FDF15-B397-4943-BAB0-E18135335DAD}" type="sibTrans" cxnId="{68FB1362-81E6-4211-92BF-2E654538C57A}">
      <dgm:prSet/>
      <dgm:spPr/>
      <dgm:t>
        <a:bodyPr/>
        <a:lstStyle/>
        <a:p>
          <a:endParaRPr lang="ru-RU"/>
        </a:p>
      </dgm:t>
    </dgm:pt>
    <dgm:pt modelId="{272CADE6-B6B0-4450-809B-BB57E4A29575}" type="parTrans" cxnId="{68FB1362-81E6-4211-92BF-2E654538C57A}">
      <dgm:prSet/>
      <dgm:spPr/>
      <dgm:t>
        <a:bodyPr/>
        <a:lstStyle/>
        <a:p>
          <a:endParaRPr lang="ru-RU"/>
        </a:p>
      </dgm:t>
    </dgm:pt>
    <dgm:pt modelId="{A829CA79-E6F8-4DC7-981C-673E25284B49}">
      <dgm:prSet phldrT="[Текст]"/>
      <dgm:spPr/>
      <dgm:t>
        <a:bodyPr/>
        <a:lstStyle/>
        <a:p>
          <a:r>
            <a:rPr lang="ru-RU" dirty="0" smtClean="0"/>
            <a:t>например, расходы оплачены в 2024 году, сведения о них  выгружены Поставщиком услуг 26.02.2025, заявление отразится в ЛК ФЛ  не позднее 26.03.2025 года</a:t>
          </a:r>
          <a:endParaRPr lang="ru-RU" dirty="0"/>
        </a:p>
      </dgm:t>
    </dgm:pt>
    <dgm:pt modelId="{733FD015-C7E2-4172-A4D2-BE2D528D26EB}" type="sibTrans" cxnId="{AB42AFAD-D935-40D6-BDA8-11EA13787C00}">
      <dgm:prSet/>
      <dgm:spPr/>
      <dgm:t>
        <a:bodyPr/>
        <a:lstStyle/>
        <a:p>
          <a:endParaRPr lang="ru-RU"/>
        </a:p>
      </dgm:t>
    </dgm:pt>
    <dgm:pt modelId="{2914AD22-63D2-4652-8C2C-0DE1ABFD260B}" type="parTrans" cxnId="{AB42AFAD-D935-40D6-BDA8-11EA13787C00}">
      <dgm:prSet/>
      <dgm:spPr/>
      <dgm:t>
        <a:bodyPr/>
        <a:lstStyle/>
        <a:p>
          <a:endParaRPr lang="ru-RU"/>
        </a:p>
      </dgm:t>
    </dgm:pt>
    <dgm:pt modelId="{05C75F81-5FB7-4A7B-BDA3-B15504002794}">
      <dgm:prSet phldrT="[Текст]"/>
      <dgm:spPr/>
      <dgm:t>
        <a:bodyPr/>
        <a:lstStyle/>
        <a:p>
          <a:r>
            <a:rPr lang="ru-RU" dirty="0" smtClean="0"/>
            <a:t>заявление отразится в ЛК ФЛ в течение 20 рабочих дней, следующих за днем поступления сведений</a:t>
          </a:r>
          <a:endParaRPr lang="ru-RU" dirty="0"/>
        </a:p>
      </dgm:t>
    </dgm:pt>
    <dgm:pt modelId="{BD5D90A5-A796-46F1-9A3C-1B46B787165E}" type="sibTrans" cxnId="{DD81B839-834A-47AD-B21D-DB3B133C8BBC}">
      <dgm:prSet/>
      <dgm:spPr/>
      <dgm:t>
        <a:bodyPr/>
        <a:lstStyle/>
        <a:p>
          <a:endParaRPr lang="ru-RU"/>
        </a:p>
      </dgm:t>
    </dgm:pt>
    <dgm:pt modelId="{7F3C3C4B-8D4D-47BE-9EC4-33170009A0FE}" type="parTrans" cxnId="{DD81B839-834A-47AD-B21D-DB3B133C8BBC}">
      <dgm:prSet/>
      <dgm:spPr/>
      <dgm:t>
        <a:bodyPr/>
        <a:lstStyle/>
        <a:p>
          <a:endParaRPr lang="ru-RU"/>
        </a:p>
      </dgm:t>
    </dgm:pt>
    <dgm:pt modelId="{F43CF4B2-7892-4E01-802C-A3CFA869CD62}">
      <dgm:prSet/>
      <dgm:spPr/>
      <dgm:t>
        <a:bodyPr/>
        <a:lstStyle/>
        <a:p>
          <a:r>
            <a:rPr lang="ru-RU" dirty="0" smtClean="0"/>
            <a:t>например, расходы оплачены в 2024 году, сведения о них  выгружены Поставщиком услуг 01.02.2025, заявление отразится в ЛК ФЛ не позднее20.03.2025 года</a:t>
          </a:r>
        </a:p>
      </dgm:t>
    </dgm:pt>
    <dgm:pt modelId="{5BDFE3B2-713C-438C-A14C-5F1C8A0EAA73}" type="parTrans" cxnId="{A2533B1B-EDD7-4A39-914A-D437CB630C6A}">
      <dgm:prSet/>
      <dgm:spPr/>
      <dgm:t>
        <a:bodyPr/>
        <a:lstStyle/>
        <a:p>
          <a:endParaRPr lang="ru-RU"/>
        </a:p>
      </dgm:t>
    </dgm:pt>
    <dgm:pt modelId="{BE47C55E-1442-4C0D-9072-404503CC46F4}" type="sibTrans" cxnId="{A2533B1B-EDD7-4A39-914A-D437CB630C6A}">
      <dgm:prSet/>
      <dgm:spPr/>
      <dgm:t>
        <a:bodyPr/>
        <a:lstStyle/>
        <a:p>
          <a:endParaRPr lang="ru-RU"/>
        </a:p>
      </dgm:t>
    </dgm:pt>
    <dgm:pt modelId="{5E36CA23-B12B-487E-8A08-84450D855C33}" type="pres">
      <dgm:prSet presAssocID="{EBA0A605-8304-4BCD-A47B-DC8AC60540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36C769-78B7-4608-970C-18067AD9A79F}" type="pres">
      <dgm:prSet presAssocID="{B70AB2AE-FCFF-4F71-837A-968810704948}" presName="composite" presStyleCnt="0"/>
      <dgm:spPr/>
    </dgm:pt>
    <dgm:pt modelId="{D811D436-DB0B-4C74-8E5E-7E24B4963CE3}" type="pres">
      <dgm:prSet presAssocID="{B70AB2AE-FCFF-4F71-837A-96881070494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3B73D-D2C1-4DFD-B116-F110A648FDAE}" type="pres">
      <dgm:prSet presAssocID="{B70AB2AE-FCFF-4F71-837A-968810704948}" presName="descendantText" presStyleLbl="alignAcc1" presStyleIdx="0" presStyleCnt="2" custLinFactNeighborX="-164" custLinFactNeighborY="-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D71AF-8B98-4DF4-8032-7D3DA7327DE8}" type="pres">
      <dgm:prSet presAssocID="{141749F8-6989-4798-9485-D7573E79C960}" presName="sp" presStyleCnt="0"/>
      <dgm:spPr/>
    </dgm:pt>
    <dgm:pt modelId="{44D91DA2-B7B6-4116-BFBA-131EEA48D876}" type="pres">
      <dgm:prSet presAssocID="{1DD7A468-ED65-490B-BBDF-DD439BD910FE}" presName="composite" presStyleCnt="0"/>
      <dgm:spPr/>
    </dgm:pt>
    <dgm:pt modelId="{488E5651-EF08-45B1-B1B8-5699BAEE0A11}" type="pres">
      <dgm:prSet presAssocID="{1DD7A468-ED65-490B-BBDF-DD439BD910FE}" presName="parentText" presStyleLbl="alignNode1" presStyleIdx="1" presStyleCnt="2" custLinFactNeighborX="0" custLinFactNeighborY="13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A90F7-0299-4270-A849-202062A92E5E}" type="pres">
      <dgm:prSet presAssocID="{1DD7A468-ED65-490B-BBDF-DD439BD910F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533B1B-EDD7-4A39-914A-D437CB630C6A}" srcId="{B70AB2AE-FCFF-4F71-837A-968810704948}" destId="{F43CF4B2-7892-4E01-802C-A3CFA869CD62}" srcOrd="1" destOrd="0" parTransId="{5BDFE3B2-713C-438C-A14C-5F1C8A0EAA73}" sibTransId="{BE47C55E-1442-4C0D-9072-404503CC46F4}"/>
    <dgm:cxn modelId="{0E6F0B4B-12BA-45DC-9038-609AF0828BB4}" type="presOf" srcId="{05C75F81-5FB7-4A7B-BDA3-B15504002794}" destId="{B74A90F7-0299-4270-A849-202062A92E5E}" srcOrd="0" destOrd="0" presId="urn:microsoft.com/office/officeart/2005/8/layout/chevron2"/>
    <dgm:cxn modelId="{5F94F43D-690C-4C32-ADEF-8762F3B0FAF1}" type="presOf" srcId="{B70AB2AE-FCFF-4F71-837A-968810704948}" destId="{D811D436-DB0B-4C74-8E5E-7E24B4963CE3}" srcOrd="0" destOrd="0" presId="urn:microsoft.com/office/officeart/2005/8/layout/chevron2"/>
    <dgm:cxn modelId="{68FB1362-81E6-4211-92BF-2E654538C57A}" srcId="{EBA0A605-8304-4BCD-A47B-DC8AC60540D3}" destId="{1DD7A468-ED65-490B-BBDF-DD439BD910FE}" srcOrd="1" destOrd="0" parTransId="{272CADE6-B6B0-4450-809B-BB57E4A29575}" sibTransId="{4E1FDF15-B397-4943-BAB0-E18135335DAD}"/>
    <dgm:cxn modelId="{237E5ACB-36C8-4B27-9726-EB131B0C5A77}" type="presOf" srcId="{1DD7A468-ED65-490B-BBDF-DD439BD910FE}" destId="{488E5651-EF08-45B1-B1B8-5699BAEE0A11}" srcOrd="0" destOrd="0" presId="urn:microsoft.com/office/officeart/2005/8/layout/chevron2"/>
    <dgm:cxn modelId="{948CEB98-E486-4015-BA4C-3EA8DEC2D379}" srcId="{EBA0A605-8304-4BCD-A47B-DC8AC60540D3}" destId="{B70AB2AE-FCFF-4F71-837A-968810704948}" srcOrd="0" destOrd="0" parTransId="{7AC9351E-3F21-46B4-ABA1-0270744219E9}" sibTransId="{141749F8-6989-4798-9485-D7573E79C960}"/>
    <dgm:cxn modelId="{AB42AFAD-D935-40D6-BDA8-11EA13787C00}" srcId="{1DD7A468-ED65-490B-BBDF-DD439BD910FE}" destId="{A829CA79-E6F8-4DC7-981C-673E25284B49}" srcOrd="1" destOrd="0" parTransId="{2914AD22-63D2-4652-8C2C-0DE1ABFD260B}" sibTransId="{733FD015-C7E2-4172-A4D2-BE2D528D26EB}"/>
    <dgm:cxn modelId="{D9DC1A6E-A4BF-44DE-8897-70E72A131B69}" type="presOf" srcId="{4722FB41-65BB-444F-B5AE-CF71E93B34B2}" destId="{30F3B73D-D2C1-4DFD-B116-F110A648FDAE}" srcOrd="0" destOrd="0" presId="urn:microsoft.com/office/officeart/2005/8/layout/chevron2"/>
    <dgm:cxn modelId="{AAC62F34-F823-410D-8729-1CCB42EDFD61}" type="presOf" srcId="{A829CA79-E6F8-4DC7-981C-673E25284B49}" destId="{B74A90F7-0299-4270-A849-202062A92E5E}" srcOrd="0" destOrd="1" presId="urn:microsoft.com/office/officeart/2005/8/layout/chevron2"/>
    <dgm:cxn modelId="{5615CA22-A1D4-49AA-9F54-35E48B0E78CB}" srcId="{B70AB2AE-FCFF-4F71-837A-968810704948}" destId="{4722FB41-65BB-444F-B5AE-CF71E93B34B2}" srcOrd="0" destOrd="0" parTransId="{1E644680-CB23-4BC1-9343-2D0EE9D4DB31}" sibTransId="{9BC61528-29E5-4307-8558-9CB19C807E5F}"/>
    <dgm:cxn modelId="{D19FF9F7-CFFA-4A55-948A-795FA373C4CB}" type="presOf" srcId="{EBA0A605-8304-4BCD-A47B-DC8AC60540D3}" destId="{5E36CA23-B12B-487E-8A08-84450D855C33}" srcOrd="0" destOrd="0" presId="urn:microsoft.com/office/officeart/2005/8/layout/chevron2"/>
    <dgm:cxn modelId="{8ED40C41-BF85-4A82-9663-A0565E28ECBE}" type="presOf" srcId="{F43CF4B2-7892-4E01-802C-A3CFA869CD62}" destId="{30F3B73D-D2C1-4DFD-B116-F110A648FDAE}" srcOrd="0" destOrd="1" presId="urn:microsoft.com/office/officeart/2005/8/layout/chevron2"/>
    <dgm:cxn modelId="{DD81B839-834A-47AD-B21D-DB3B133C8BBC}" srcId="{1DD7A468-ED65-490B-BBDF-DD439BD910FE}" destId="{05C75F81-5FB7-4A7B-BDA3-B15504002794}" srcOrd="0" destOrd="0" parTransId="{7F3C3C4B-8D4D-47BE-9EC4-33170009A0FE}" sibTransId="{BD5D90A5-A796-46F1-9A3C-1B46B787165E}"/>
    <dgm:cxn modelId="{EF2632D8-E4B4-43AD-BDC3-7FABF7858507}" type="presParOf" srcId="{5E36CA23-B12B-487E-8A08-84450D855C33}" destId="{EF36C769-78B7-4608-970C-18067AD9A79F}" srcOrd="0" destOrd="0" presId="urn:microsoft.com/office/officeart/2005/8/layout/chevron2"/>
    <dgm:cxn modelId="{7C1FC9D9-2673-4530-96C8-7CDED6BB83D6}" type="presParOf" srcId="{EF36C769-78B7-4608-970C-18067AD9A79F}" destId="{D811D436-DB0B-4C74-8E5E-7E24B4963CE3}" srcOrd="0" destOrd="0" presId="urn:microsoft.com/office/officeart/2005/8/layout/chevron2"/>
    <dgm:cxn modelId="{6F4A9C5E-C025-4272-AF47-C892C99BD8C1}" type="presParOf" srcId="{EF36C769-78B7-4608-970C-18067AD9A79F}" destId="{30F3B73D-D2C1-4DFD-B116-F110A648FDAE}" srcOrd="1" destOrd="0" presId="urn:microsoft.com/office/officeart/2005/8/layout/chevron2"/>
    <dgm:cxn modelId="{016C2BCA-C125-41C9-881D-F2BEA1F1544B}" type="presParOf" srcId="{5E36CA23-B12B-487E-8A08-84450D855C33}" destId="{361D71AF-8B98-4DF4-8032-7D3DA7327DE8}" srcOrd="1" destOrd="0" presId="urn:microsoft.com/office/officeart/2005/8/layout/chevron2"/>
    <dgm:cxn modelId="{D1FB1662-A084-439F-9D29-534F7DCEEB9F}" type="presParOf" srcId="{5E36CA23-B12B-487E-8A08-84450D855C33}" destId="{44D91DA2-B7B6-4116-BFBA-131EEA48D876}" srcOrd="2" destOrd="0" presId="urn:microsoft.com/office/officeart/2005/8/layout/chevron2"/>
    <dgm:cxn modelId="{0497776C-886F-46BB-BE44-211CAA7540F1}" type="presParOf" srcId="{44D91DA2-B7B6-4116-BFBA-131EEA48D876}" destId="{488E5651-EF08-45B1-B1B8-5699BAEE0A11}" srcOrd="0" destOrd="0" presId="urn:microsoft.com/office/officeart/2005/8/layout/chevron2"/>
    <dgm:cxn modelId="{ECFE7697-129F-49B4-89D8-151A71075416}" type="presParOf" srcId="{44D91DA2-B7B6-4116-BFBA-131EEA48D876}" destId="{B74A90F7-0299-4270-A849-202062A92E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1D436-DB0B-4C74-8E5E-7E24B4963CE3}">
      <dsp:nvSpPr>
        <dsp:cNvPr id="0" name=""/>
        <dsp:cNvSpPr/>
      </dsp:nvSpPr>
      <dsp:spPr>
        <a:xfrm rot="5400000">
          <a:off x="-371929" y="374547"/>
          <a:ext cx="2479531" cy="1735672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Сведения о расходах поступили </a:t>
          </a:r>
          <a:r>
            <a:rPr lang="ru-RU" sz="1200" b="1" kern="1200" dirty="0" smtClean="0">
              <a:solidFill>
                <a:schemeClr val="tx1"/>
              </a:solidFill>
            </a:rPr>
            <a:t>до 25 февраля</a:t>
          </a:r>
          <a:r>
            <a:rPr lang="ru-RU" sz="1200" kern="1200" dirty="0" smtClean="0">
              <a:solidFill>
                <a:schemeClr val="tx1"/>
              </a:solidFill>
            </a:rPr>
            <a:t>, года следующего за годом, в котором оплачены услуги </a:t>
          </a:r>
          <a:endParaRPr lang="ru-RU" sz="1200" kern="1200" dirty="0">
            <a:solidFill>
              <a:schemeClr val="tx1"/>
            </a:solidFill>
          </a:endParaRPr>
        </a:p>
      </dsp:txBody>
      <dsp:txXfrm rot="-5400000">
        <a:off x="1" y="870453"/>
        <a:ext cx="1735672" cy="743859"/>
      </dsp:txXfrm>
    </dsp:sp>
    <dsp:sp modelId="{30F3B73D-D2C1-4DFD-B116-F110A648FDAE}">
      <dsp:nvSpPr>
        <dsp:cNvPr id="0" name=""/>
        <dsp:cNvSpPr/>
      </dsp:nvSpPr>
      <dsp:spPr>
        <a:xfrm rot="5400000">
          <a:off x="4191290" y="-2464266"/>
          <a:ext cx="1612543" cy="6545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заявление выгрузится в ЛК ФЛ не позднее 20 марта года, за истекшим налоговым периодом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например, расходы оплачены в 2024 году, сведения о них  выгружены Поставщиком услуг 01.02.2025, заявление отразится в ЛК ФЛ не позднее20.03.2025 года</a:t>
          </a:r>
        </a:p>
      </dsp:txBody>
      <dsp:txXfrm rot="-5400000">
        <a:off x="1724938" y="80804"/>
        <a:ext cx="6466529" cy="1455107"/>
      </dsp:txXfrm>
    </dsp:sp>
    <dsp:sp modelId="{488E5651-EF08-45B1-B1B8-5699BAEE0A11}">
      <dsp:nvSpPr>
        <dsp:cNvPr id="0" name=""/>
        <dsp:cNvSpPr/>
      </dsp:nvSpPr>
      <dsp:spPr>
        <a:xfrm rot="5400000">
          <a:off x="-371929" y="2572918"/>
          <a:ext cx="2479531" cy="1735672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Сведения о расходах поступили </a:t>
          </a:r>
          <a:r>
            <a:rPr lang="ru-RU" sz="1200" b="1" kern="1200" dirty="0" smtClean="0">
              <a:solidFill>
                <a:schemeClr val="tx1"/>
              </a:solidFill>
            </a:rPr>
            <a:t>после 25 февраля </a:t>
          </a:r>
          <a:r>
            <a:rPr lang="ru-RU" sz="1200" kern="1200" dirty="0" smtClean="0">
              <a:solidFill>
                <a:schemeClr val="tx1"/>
              </a:solidFill>
            </a:rPr>
            <a:t>года, следующего за годом,</a:t>
          </a:r>
          <a:endParaRPr lang="en-U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 в котором оплачены услуги</a:t>
          </a:r>
          <a:endParaRPr lang="ru-RU" sz="1200" kern="1200" dirty="0">
            <a:solidFill>
              <a:schemeClr val="tx1"/>
            </a:solidFill>
          </a:endParaRPr>
        </a:p>
      </dsp:txBody>
      <dsp:txXfrm rot="-5400000">
        <a:off x="1" y="3068824"/>
        <a:ext cx="1735672" cy="743859"/>
      </dsp:txXfrm>
    </dsp:sp>
    <dsp:sp modelId="{B74A90F7-0299-4270-A849-202062A92E5E}">
      <dsp:nvSpPr>
        <dsp:cNvPr id="0" name=""/>
        <dsp:cNvSpPr/>
      </dsp:nvSpPr>
      <dsp:spPr>
        <a:xfrm rot="5400000">
          <a:off x="4202448" y="-268405"/>
          <a:ext cx="1611695" cy="6545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заявление отразится в ЛК ФЛ в течение 20 рабочих дней, следующих за днем поступления сведений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например, расходы оплачены в 2024 году, сведения о них  выгружены Поставщиком услуг 26.02.2025, заявление отразится в ЛК ФЛ  не позднее 26.03.2025 года</a:t>
          </a:r>
          <a:endParaRPr lang="ru-RU" sz="1900" kern="1200" dirty="0"/>
        </a:p>
      </dsp:txBody>
      <dsp:txXfrm rot="-5400000">
        <a:off x="1735672" y="2277047"/>
        <a:ext cx="6466571" cy="1454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F4E30-D93D-459A-9690-93106EDD3E90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DD625-3A0C-4F86-8BF9-9CFA4C7CB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6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484784"/>
            <a:ext cx="6663278" cy="24281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Упрощенный порядок получения социальных налоговых вычетов*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8496944" cy="1752600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endParaRPr lang="ru-RU" sz="1200" dirty="0" smtClean="0"/>
          </a:p>
          <a:p>
            <a:pPr algn="just"/>
            <a:endParaRPr lang="ru-RU" sz="1200" dirty="0"/>
          </a:p>
          <a:p>
            <a:pPr algn="just"/>
            <a:endParaRPr lang="ru-RU" sz="1200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*Введен Федеральным </a:t>
            </a:r>
            <a:r>
              <a:rPr lang="ru-RU" sz="1200" dirty="0">
                <a:solidFill>
                  <a:schemeClr val="tx1"/>
                </a:solidFill>
              </a:rPr>
              <a:t>законом от 31.07.2023 № 389-ФЗ «О внесении изменений в части первую и вторую Налогового кодекса Российской Федерации, отдельные законодательные акты Российской Федерации и о приостановлении действия абзаца второго пункта 1 статьи 78 части первой Налогового кодекса Российской Федерации»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46889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80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734" y="5225715"/>
            <a:ext cx="8136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     </a:t>
            </a:r>
            <a:r>
              <a:rPr lang="ru-RU" sz="1400" dirty="0" smtClean="0"/>
              <a:t>После </a:t>
            </a:r>
            <a:r>
              <a:rPr lang="ru-RU" sz="1400" dirty="0"/>
              <a:t>оплаты расходов (на обучение, лечение, фитнес, страхование) </a:t>
            </a:r>
            <a:r>
              <a:rPr lang="ru-RU" sz="1400" dirty="0" smtClean="0"/>
              <a:t>в течение трех лет Вы обращаетесь </a:t>
            </a:r>
            <a:r>
              <a:rPr lang="ru-RU" sz="1400" dirty="0"/>
              <a:t>к Поставщику услуг (организацию, ИП, оказывающую услуги) с заявлением </a:t>
            </a:r>
            <a:r>
              <a:rPr lang="ru-RU" sz="1400" dirty="0" smtClean="0"/>
              <a:t>о </a:t>
            </a:r>
            <a:r>
              <a:rPr lang="ru-RU" sz="1400" dirty="0"/>
              <a:t>выгрузке сведений о </a:t>
            </a:r>
            <a:r>
              <a:rPr lang="ru-RU" sz="1400" dirty="0" smtClean="0"/>
              <a:t>Ваших расходах </a:t>
            </a:r>
            <a:r>
              <a:rPr lang="ru-RU" sz="1400" dirty="0"/>
              <a:t>в налоговый орган по месту постановки на учет Поставщика услуг (аналогично тому, как ранее </a:t>
            </a:r>
            <a:r>
              <a:rPr lang="ru-RU" sz="1400" dirty="0" smtClean="0"/>
              <a:t>обращались </a:t>
            </a:r>
            <a:r>
              <a:rPr lang="ru-RU" sz="1400" dirty="0"/>
              <a:t>в организации, предоставляющие медицинские услуги для получения справки об оплате медицинских услуг</a:t>
            </a:r>
            <a:r>
              <a:rPr lang="ru-RU" sz="1400" dirty="0" smtClean="0"/>
              <a:t>).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3" name="AutoShape 2" descr="http://eups.tax.nalog.ru/Session/59838-psFuyimvvDVuZnb78nOo-apnlimf/MIME/INBOX-MM-1/77-02-B/Screenshot_20240702_154240_Goog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eups.tax.nalog.ru/Session/59838-psFuyimvvDVuZnb78nOo-apnlimf/MIME/INBOX-MM-1/77-02-B/Screenshot_20240702_154240_Goog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4" y="2557865"/>
            <a:ext cx="1335749" cy="9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72" y="1110734"/>
            <a:ext cx="846745" cy="87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72" y="2069561"/>
            <a:ext cx="833227" cy="90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59" y="3011317"/>
            <a:ext cx="929173" cy="63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25" y="3898460"/>
            <a:ext cx="893575" cy="101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327006"/>
            <a:ext cx="67687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Как это работает</a:t>
            </a:r>
            <a:r>
              <a:rPr lang="ru-RU" sz="3200" b="1" dirty="0" smtClean="0">
                <a:solidFill>
                  <a:srgbClr val="C00000"/>
                </a:solidFill>
              </a:rPr>
              <a:t>?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2881122" y="1110734"/>
            <a:ext cx="250718" cy="3801840"/>
          </a:xfrm>
          <a:prstGeom prst="righ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70" y="2851453"/>
            <a:ext cx="693825" cy="39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8"/>
          <a:srcRect l="18716" t="15211" r="50374" b="7973"/>
          <a:stretch/>
        </p:blipFill>
        <p:spPr bwMode="auto">
          <a:xfrm>
            <a:off x="6372200" y="1366585"/>
            <a:ext cx="2389828" cy="348376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3949036" y="2203927"/>
            <a:ext cx="1631076" cy="16945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96969" y="2420888"/>
            <a:ext cx="1382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00B050"/>
                </a:solidFill>
              </a:rPr>
              <a:t>13 %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13216"/>
            <a:ext cx="69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21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t="20098" r="2596" b="8902"/>
          <a:stretch/>
        </p:blipFill>
        <p:spPr>
          <a:xfrm>
            <a:off x="689921" y="1852964"/>
            <a:ext cx="7810461" cy="450671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90695" y="694255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После </a:t>
            </a:r>
            <a:r>
              <a:rPr lang="ru-RU" sz="1400" dirty="0"/>
              <a:t>поступления сведений </a:t>
            </a:r>
            <a:r>
              <a:rPr lang="ru-RU" sz="1400" dirty="0" smtClean="0"/>
              <a:t>от Поставщика услуг в </a:t>
            </a:r>
            <a:r>
              <a:rPr lang="ru-RU" sz="1400" dirty="0"/>
              <a:t>налоговый орган данные о произведенных расходах после обработки поступают в Личный </a:t>
            </a:r>
            <a:r>
              <a:rPr lang="ru-RU" sz="1400" dirty="0" smtClean="0"/>
              <a:t>кабинет </a:t>
            </a:r>
            <a:r>
              <a:rPr lang="ru-RU" sz="1400" dirty="0"/>
              <a:t>налогоплательщика (Вкладка «Вычеты/Сведения по социальным вычетам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2" name="Овал 1"/>
          <p:cNvSpPr/>
          <p:nvPr/>
        </p:nvSpPr>
        <p:spPr>
          <a:xfrm>
            <a:off x="2076915" y="4055004"/>
            <a:ext cx="2376264" cy="446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79712" y="5517232"/>
            <a:ext cx="3597811" cy="446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3707904" y="2204864"/>
            <a:ext cx="1152128" cy="66977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87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04856" cy="1008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Сроки выгрузки </a:t>
            </a:r>
            <a:r>
              <a:rPr lang="ru-RU" sz="3200" b="1" dirty="0" err="1" smtClean="0">
                <a:solidFill>
                  <a:srgbClr val="C00000"/>
                </a:solidFill>
              </a:rPr>
              <a:t>предзаполненного</a:t>
            </a:r>
            <a:r>
              <a:rPr lang="ru-RU" sz="3200" b="1" dirty="0" smtClean="0">
                <a:solidFill>
                  <a:srgbClr val="C00000"/>
                </a:solidFill>
              </a:rPr>
              <a:t> заявления в ЛК ФЛ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25413824"/>
              </p:ext>
            </p:extLst>
          </p:nvPr>
        </p:nvGraphicFramePr>
        <p:xfrm>
          <a:off x="395536" y="1772816"/>
          <a:ext cx="82809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40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506" y="486624"/>
            <a:ext cx="82089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     </a:t>
            </a:r>
            <a:r>
              <a:rPr lang="ru-RU" sz="1400" dirty="0" smtClean="0"/>
              <a:t>В </a:t>
            </a:r>
            <a:r>
              <a:rPr lang="ru-RU" sz="1400" dirty="0"/>
              <a:t>отношении представленного в налоговый орган заявления проводится камеральная проверка, по окончании </a:t>
            </a:r>
            <a:r>
              <a:rPr lang="ru-RU" sz="1400" dirty="0" smtClean="0"/>
              <a:t>которой: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/>
              <a:t>в случае подтверждения права на вычет, денежные средства поступят на указанный в заявлении </a:t>
            </a:r>
            <a:r>
              <a:rPr lang="ru-RU" sz="1400" dirty="0" smtClean="0"/>
              <a:t>счет (по аналогии с предоставленными в упрощенном порядке инвестиционными и имущественными вычетами)</a:t>
            </a:r>
            <a:endParaRPr lang="ru-RU" sz="1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890" t="6804" r="1830" b="52531"/>
          <a:stretch/>
        </p:blipFill>
        <p:spPr bwMode="auto">
          <a:xfrm>
            <a:off x="2987824" y="1740111"/>
            <a:ext cx="5328592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426" t="7279" r="1930" b="52146"/>
          <a:stretch/>
        </p:blipFill>
        <p:spPr bwMode="auto">
          <a:xfrm>
            <a:off x="2975870" y="4435118"/>
            <a:ext cx="5340546" cy="1586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043" y="3429000"/>
            <a:ext cx="792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1400" dirty="0"/>
              <a:t>в случае </a:t>
            </a:r>
            <a:r>
              <a:rPr lang="ru-RU" sz="1400" dirty="0" smtClean="0"/>
              <a:t>отказа в подтверждении права </a:t>
            </a:r>
            <a:r>
              <a:rPr lang="ru-RU" sz="1400" dirty="0"/>
              <a:t>на вычет, </a:t>
            </a:r>
            <a:r>
              <a:rPr lang="ru-RU" sz="1400" dirty="0" smtClean="0"/>
              <a:t>соответствующие документы будут выгружены в ЛК ФЛ (</a:t>
            </a:r>
            <a:r>
              <a:rPr lang="ru-RU" sz="1400" dirty="0"/>
              <a:t>по аналогии с предоставленными в упрощенном порядке инвестиционными и имущественными вычетами)</a:t>
            </a:r>
          </a:p>
        </p:txBody>
      </p:sp>
    </p:spTree>
    <p:extLst>
      <p:ext uri="{BB962C8B-B14F-4D97-AF65-F5344CB8AC3E}">
        <p14:creationId xmlns:p14="http://schemas.microsoft.com/office/powerpoint/2010/main" val="175856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053703"/>
            <a:ext cx="5516278" cy="44644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Подробнее о получении социальных налоговых вычетов в упрощенном порядке можно ознакомиться на промо-странице «Упрощенный порядок получения вычетов по </a:t>
            </a:r>
            <a:r>
              <a:rPr lang="ru-RU" sz="2800" dirty="0" smtClean="0">
                <a:solidFill>
                  <a:schemeClr val="tx1"/>
                </a:solidFill>
              </a:rPr>
              <a:t>НДФЛ</a:t>
            </a:r>
            <a:r>
              <a:rPr lang="ru-RU" sz="2800" dirty="0">
                <a:solidFill>
                  <a:schemeClr val="tx1"/>
                </a:solidFill>
              </a:rPr>
              <a:t>» (http://www.nalog.gov.ru/rn77/ndfl_easy/)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2002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829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583</TotalTime>
  <Words>379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Упрощенный порядок получения социальных налоговых вычетов*</vt:lpstr>
      <vt:lpstr>Презентация PowerPoint</vt:lpstr>
      <vt:lpstr>Презентация PowerPoint</vt:lpstr>
      <vt:lpstr>Сроки выгрузки предзаполненного заявления в ЛК ФЛ</vt:lpstr>
      <vt:lpstr>Презентация PowerPoint</vt:lpstr>
      <vt:lpstr>Подробнее о получении социальных налоговых вычетов в упрощенном порядке можно ознакомиться на промо-странице «Упрощенный порядок получения вычетов по НДФЛ» (http://www.nalog.gov.ru/rn77/ndfl_easy/)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Упрощенный порядок получения социальных налоговых вычетов*</dc:title>
  <dc:creator>Ухова Светлана Владимировна</dc:creator>
  <cp:lastModifiedBy>Ухова Светлана Владимировна</cp:lastModifiedBy>
  <cp:revision>27</cp:revision>
  <dcterms:created xsi:type="dcterms:W3CDTF">2024-07-02T07:25:11Z</dcterms:created>
  <dcterms:modified xsi:type="dcterms:W3CDTF">2024-07-04T05:02:22Z</dcterms:modified>
</cp:coreProperties>
</file>